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75" r:id="rId6"/>
    <p:sldId id="280" r:id="rId7"/>
    <p:sldId id="260" r:id="rId8"/>
    <p:sldId id="279" r:id="rId9"/>
    <p:sldId id="259" r:id="rId10"/>
    <p:sldId id="286" r:id="rId11"/>
    <p:sldId id="276" r:id="rId12"/>
    <p:sldId id="282" r:id="rId13"/>
    <p:sldId id="283" r:id="rId14"/>
    <p:sldId id="284" r:id="rId15"/>
    <p:sldId id="287" r:id="rId16"/>
    <p:sldId id="278" r:id="rId17"/>
    <p:sldId id="261" r:id="rId18"/>
    <p:sldId id="262" r:id="rId19"/>
    <p:sldId id="263" r:id="rId20"/>
    <p:sldId id="281" r:id="rId21"/>
    <p:sldId id="277" r:id="rId22"/>
    <p:sldId id="264" r:id="rId23"/>
    <p:sldId id="274" r:id="rId24"/>
    <p:sldId id="265" r:id="rId25"/>
    <p:sldId id="266" r:id="rId26"/>
    <p:sldId id="268" r:id="rId27"/>
    <p:sldId id="267" r:id="rId28"/>
    <p:sldId id="269" r:id="rId29"/>
    <p:sldId id="270" r:id="rId30"/>
    <p:sldId id="271" r:id="rId31"/>
    <p:sldId id="272" r:id="rId32"/>
    <p:sldId id="285" r:id="rId33"/>
    <p:sldId id="273" r:id="rId34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Imagen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Imagen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Imagen 71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Imagen 7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52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24602E7-D22E-4327-A13F-475FCC68150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s-MX" sz="28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Séptimo nivel del esquema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0A603A4-ADD4-4F47-A691-2756242A7976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1"/>
              <p:cNvSpPr txBox="1"/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</p:spPr>
            <p:txBody>
              <a:bodyPr tIns="91440" bIns="9144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Modelamiento de Masa del  Cúmulo Globular </a:t>
                </a:r>
                <a14:m>
                  <m:oMath xmlns:m="http://schemas.openxmlformats.org/officeDocument/2006/math">
                    <m:r>
                      <a:rPr lang="es-MX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2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</a:t>
                </a:r>
                <a:endParaRPr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5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  <a:blipFill rotWithShape="0">
                <a:blip r:embed="rId3"/>
                <a:stretch>
                  <a:fillRect l="-520" r="-1735" b="-122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Shape 2"/>
          <p:cNvSpPr txBox="1"/>
          <p:nvPr/>
        </p:nvSpPr>
        <p:spPr>
          <a:xfrm>
            <a:off x="1098360" y="397440"/>
            <a:ext cx="7025760" cy="1293120"/>
          </a:xfrm>
          <a:prstGeom prst="rect">
            <a:avLst/>
          </a:prstGeom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s-MX" sz="52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77" name="TextShape 3"/>
          <p:cNvSpPr txBox="1"/>
          <p:nvPr/>
        </p:nvSpPr>
        <p:spPr>
          <a:xfrm>
            <a:off x="433080" y="1978200"/>
            <a:ext cx="8520120" cy="7923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Juan Manuel Espejo Salcedo</a:t>
            </a:r>
            <a:endParaRPr dirty="0">
              <a:latin typeface="Book Antiqua" panose="0204060205030503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Asesor: Juan Carlos Muñoz Cuartas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78" name="Shape 56"/>
          <p:cNvPicPr/>
          <p:nvPr/>
        </p:nvPicPr>
        <p:blipFill>
          <a:blip r:embed="rId4"/>
          <a:stretch>
            <a:fillRect/>
          </a:stretch>
        </p:blipFill>
        <p:spPr>
          <a:xfrm>
            <a:off x="2224080" y="3175920"/>
            <a:ext cx="1205280" cy="1683720"/>
          </a:xfrm>
          <a:prstGeom prst="rect">
            <a:avLst/>
          </a:prstGeom>
          <a:ln>
            <a:noFill/>
          </a:ln>
        </p:spPr>
      </p:pic>
      <p:pic>
        <p:nvPicPr>
          <p:cNvPr id="79" name="Shape 57"/>
          <p:cNvPicPr/>
          <p:nvPr/>
        </p:nvPicPr>
        <p:blipFill>
          <a:blip r:embed="rId5"/>
          <a:stretch>
            <a:fillRect/>
          </a:stretch>
        </p:blipFill>
        <p:spPr>
          <a:xfrm>
            <a:off x="4566780" y="3588750"/>
            <a:ext cx="2836800" cy="736560"/>
          </a:xfrm>
          <a:prstGeom prst="rect">
            <a:avLst/>
          </a:prstGeom>
          <a:ln>
            <a:noFill/>
          </a:ln>
        </p:spPr>
      </p:pic>
      <p:sp>
        <p:nvSpPr>
          <p:cNvPr id="8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165A347-A1A0-449C-A9FE-FE6C14E69C4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435320" y="2327040"/>
            <a:ext cx="6262920" cy="7304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 ¿Cómo abordar el problema?,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 ¿Cuál es la teoría asociada?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377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Aproximación a sistemas no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colisionales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20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Solución por medio de las ecuaciones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Jeans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005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Shape 1"/>
              <p:cNvSpPr txBox="1"/>
              <p:nvPr/>
            </p:nvSpPr>
            <p:spPr>
              <a:xfrm>
                <a:off x="311760" y="1171253"/>
                <a:ext cx="4969157" cy="3729519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CO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CO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O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O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sz="2000" b="0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s-CO" sz="2000" b="0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s-CO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</a:rPr>
                      <m:t>𝐼</m:t>
                    </m:r>
                    <m:d>
                      <m:dPr>
                        <m:ctrlP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</m:ctrlPr>
                      </m:dPr>
                      <m:e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"/>
                          </a:rPr>
                          <m:t>𝑅</m:t>
                        </m:r>
                      </m:e>
                    </m:d>
                    <m:r>
                      <a:rPr lang="es-CO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</a:rPr>
                      <m:t>=</m:t>
                    </m:r>
                    <m:f>
                      <m:fPr>
                        <m:ctrlP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el-G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  <m:sSup>
                              <m:sSupPr>
                                <m:ctrlP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CO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CO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s-MX" sz="2800" dirty="0">
                    <a:solidFill>
                      <a:srgbClr val="000000"/>
                    </a:solidFill>
                    <a:latin typeface="Arial"/>
                    <a:ea typeface="Arial"/>
                  </a:rPr>
                  <a:t>
</a:t>
                </a:r>
                <a:endParaRPr dirty="0"/>
              </a:p>
            </p:txBody>
          </p:sp>
        </mc:Choice>
        <mc:Fallback>
          <p:sp>
            <p:nvSpPr>
              <p:cNvPr id="87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171253"/>
                <a:ext cx="4969157" cy="37295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Modelo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Hernquist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21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171253"/>
            <a:ext cx="4075305" cy="372951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149334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Espectros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6" y="1003273"/>
            <a:ext cx="5340434" cy="4052927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6">
                <a:lumMod val="50000"/>
              </a:schemeClr>
            </a:solidFill>
          </a:ln>
        </p:spPr>
      </p:pic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4087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88665" y="1261268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XCSAO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960924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Técnica de correlaciones cruzadas con paquetes de IRAF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9" y="3174105"/>
            <a:ext cx="4900146" cy="1784236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63" y="1959600"/>
            <a:ext cx="3533317" cy="2636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TextShape 1"/>
          <p:cNvSpPr txBox="1"/>
          <p:nvPr/>
        </p:nvSpPr>
        <p:spPr>
          <a:xfrm>
            <a:off x="4801566" y="1149186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FXCOR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7284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12120" y="202276"/>
            <a:ext cx="2996159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28F8634-4805-4AC2-9F63-E4CF9EF04BE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16</a:t>
            </a:fld>
            <a:endParaRPr/>
          </a:p>
        </p:txBody>
      </p:sp>
      <p:sp>
        <p:nvSpPr>
          <p:cNvPr id="5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2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311760" y="249751"/>
            <a:ext cx="3232824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9040" y="1908360"/>
            <a:ext cx="1414080" cy="13734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C5CFCFBD-2370-4510-BD97-B87CF232A89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 Datos disponibles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/>
          </a:p>
        </p:txBody>
      </p:sp>
      <p:graphicFrame>
        <p:nvGraphicFramePr>
          <p:cNvPr id="111" name="Table 3"/>
          <p:cNvGraphicFramePr/>
          <p:nvPr>
            <p:extLst>
              <p:ext uri="{D42A27DB-BD31-4B8C-83A1-F6EECF244321}">
                <p14:modId xmlns:p14="http://schemas.microsoft.com/office/powerpoint/2010/main" val="439488434"/>
              </p:ext>
            </p:extLst>
          </p:nvPr>
        </p:nvGraphicFramePr>
        <p:xfrm>
          <a:off x="311760" y="964440"/>
          <a:ext cx="8160480" cy="372316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20160"/>
                <a:gridCol w="2720160"/>
                <a:gridCol w="2720160"/>
              </a:tblGrid>
              <a:tr h="358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Artículo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Bibcode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Descripción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Da Costa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2008AJ….136..506D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1355 estrellas, ~204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Johnson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2008ApJ…681.1505J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180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Mayor et al. 1997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1997AJ….114.1087M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481 estrellas, ~381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 et al. 2007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2007ApJ…661L.155P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649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6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err="1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Sollima</a:t>
                      </a: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et al. 2009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2009MNRAS.396.2183S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946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estrellas (incluyendo los datos de </a:t>
                      </a:r>
                      <a:r>
                        <a:rPr lang="es-MX" sz="1600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et al.)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8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Reijns et al. 2006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2006A&amp;A…445..503R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1966 estrellas, ~1592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Datos de OPD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7" y="2139593"/>
            <a:ext cx="3335180" cy="2741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7" y="1325659"/>
            <a:ext cx="3990515" cy="2660343"/>
          </a:xfrm>
          <a:prstGeom prst="rect">
            <a:avLst/>
          </a:prstGeom>
        </p:spPr>
      </p:pic>
      <p:sp>
        <p:nvSpPr>
          <p:cNvPr id="8" name="TextShape 1"/>
          <p:cNvSpPr txBox="1"/>
          <p:nvPr/>
        </p:nvSpPr>
        <p:spPr>
          <a:xfrm>
            <a:off x="249757" y="994680"/>
            <a:ext cx="3335180" cy="91451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9" name="TextShape 1"/>
          <p:cNvSpPr txBox="1"/>
          <p:nvPr/>
        </p:nvSpPr>
        <p:spPr>
          <a:xfrm>
            <a:off x="3927162" y="3943314"/>
            <a:ext cx="4637906" cy="719765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15" y="744000"/>
            <a:ext cx="4048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383679" y="20227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Contenido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000053" y="918042"/>
            <a:ext cx="5903745" cy="427580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El problema (La pregunta) </a:t>
            </a:r>
            <a:endParaRPr lang="es-MX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Escenario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y Contexto</a:t>
            </a:r>
            <a:endParaRPr lang="es-MX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3. 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Omega Centauri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¿Cómo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abordar el problema? 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Datos disponibles</a:t>
            </a: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Nuestro </a:t>
            </a:r>
            <a:r>
              <a:rPr lang="es-CO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Procedimientos experimentales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9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Conclusiones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E882D68-BF6B-495A-819A-A9D9A881699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Nuestro método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22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/>
          </a:p>
        </p:txBody>
      </p:sp>
      <p:sp>
        <p:nvSpPr>
          <p:cNvPr id="4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311760" y="24975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Procedimientos Experimentales</a:t>
            </a:r>
            <a:endParaRPr b="1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465762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 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609600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81690" t="-172131" r="-448592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74713" t="-172131" r="-266092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4545" t="-172131" r="-135455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18881" t="-172131" r="-4196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98" t="-372131" r="-2102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370065" y="1078787"/>
            <a:ext cx="2958762" cy="3886238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15952" y="188070"/>
            <a:ext cx="8475985" cy="56194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eterminación de la masa estelar con STARLIGHT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986198"/>
            <a:ext cx="5599056" cy="4157122"/>
          </a:xfrm>
          <a:prstGeom prst="rect">
            <a:avLst/>
          </a:prstGeom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617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311760" y="2899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Variación de los parámetros 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18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F34AC335-0F72-41E3-9020-A5352AEC478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204" t="-107813" r="-661078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6872" t="-107813" r="-423223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0638" t="-107813" r="-28000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4575" t="-107813" r="-166397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961" t="-107813" r="-10147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9024" t="-107813" r="-976" b="-2156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13" t="-218033" r="-77975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0.03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107813" r="-66107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107813" r="-49037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107813" r="-28049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107813" r="-16825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107813" r="-11306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107813" r="-897" b="-2125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13" t="-218033" r="-77975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318033" r="-66107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318033" r="-49037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318033" r="-280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318033" r="-16825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318033" r="-11306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318033" r="-8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 de ajuste</a:t>
            </a: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
</a:t>
            </a: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Shape 3"/>
              <p:cNvSpPr txBox="1"/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:endParaRPr lang="es-CO" dirty="0" smtClean="0"/>
              </a:p>
              <a:p>
                <a:pPr>
                  <a:lnSpc>
                    <a:spcPct val="100000"/>
                  </a:lnSpc>
                </a:pPr>
                <a:r>
                  <a:rPr lang="es-CO" dirty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es el número de velocidades usadas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en el </a:t>
                </a:r>
                <a:r>
                  <a:rPr lang="es-CO" dirty="0" err="1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bin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i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i</a:t>
                </a:r>
                <a:endParaRPr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22" name="TextShap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  <a:blipFill rotWithShape="0">
                <a:blip r:embed="rId3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Shape 4"/>
          <p:cNvSpPr txBox="1"/>
          <p:nvPr/>
        </p:nvSpPr>
        <p:spPr>
          <a:xfrm>
            <a:off x="5743440" y="1719000"/>
            <a:ext cx="3096000" cy="21416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24" name="TextShape 5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E3EC32C-1BA1-41DC-8EB5-33A9C1CF3EA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/>
          </a:p>
        </p:txBody>
      </p:sp>
      <p:pic>
        <p:nvPicPr>
          <p:cNvPr id="125" name="Imagen 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02024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6" name="Imagen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0440" y="1021680"/>
            <a:ext cx="5434560" cy="4113360"/>
          </a:xfrm>
          <a:prstGeom prst="rect">
            <a:avLst/>
          </a:prstGeom>
          <a:ln>
            <a:noFill/>
          </a:ln>
        </p:spPr>
      </p:pic>
      <p:pic>
        <p:nvPicPr>
          <p:cNvPr id="127" name="Imagen 11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102708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8" name="Imagen 12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101376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9" name="Imagen 13"/>
          <p:cNvPicPr/>
          <p:nvPr/>
        </p:nvPicPr>
        <p:blipFill>
          <a:blip r:embed="rId8"/>
          <a:stretch>
            <a:fillRect/>
          </a:stretch>
        </p:blipFill>
        <p:spPr>
          <a:xfrm>
            <a:off x="-3240" y="1013040"/>
            <a:ext cx="5441040" cy="4118400"/>
          </a:xfrm>
          <a:prstGeom prst="rect">
            <a:avLst/>
          </a:prstGeom>
          <a:ln>
            <a:noFill/>
          </a:ln>
        </p:spPr>
      </p:pic>
      <p:pic>
        <p:nvPicPr>
          <p:cNvPr id="130" name="Imagen 14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1022760"/>
            <a:ext cx="5443560" cy="4120200"/>
          </a:xfrm>
          <a:prstGeom prst="rect">
            <a:avLst/>
          </a:prstGeom>
          <a:ln>
            <a:noFill/>
          </a:ln>
        </p:spPr>
      </p:pic>
      <p:pic>
        <p:nvPicPr>
          <p:cNvPr id="131" name="Imagen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-10440" y="1034640"/>
            <a:ext cx="5436360" cy="41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311760" y="253327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8. Resultados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445FB10-A03F-4064-BA9B-82C72F5DC4A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250240" y="310320"/>
            <a:ext cx="389340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722560" y="1193400"/>
            <a:ext cx="3007800" cy="35744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35" name="TextShape 3"/>
          <p:cNvSpPr txBox="1"/>
          <p:nvPr/>
        </p:nvSpPr>
        <p:spPr>
          <a:xfrm>
            <a:off x="8832240" y="476856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707E409-3643-4EDD-AA95-83767C2D39E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/>
          </a:p>
        </p:txBody>
      </p:sp>
      <p:pic>
        <p:nvPicPr>
          <p:cNvPr id="136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74680"/>
            <a:ext cx="5249880" cy="1268280"/>
          </a:xfrm>
          <a:prstGeom prst="rect">
            <a:avLst/>
          </a:prstGeom>
          <a:ln>
            <a:noFill/>
          </a:ln>
        </p:spPr>
      </p:pic>
      <p:pic>
        <p:nvPicPr>
          <p:cNvPr id="137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49880" cy="38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311760" y="24642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0F8B93A-96DA-46DC-B347-FDC7908B68D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311760" y="32491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A0F911B-8FFF-4BB7-8087-7975AA850E6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311760" y="29124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9. Conclusiones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98AE8143-9791-4BAB-A640-3D5DBC8E23B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Shape 1"/>
              <p:cNvSpPr txBox="1"/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¿C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contenido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materia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3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6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Centauri? ¿Tiene materia oscura?</a:t>
                </a:r>
                <a:r>
                  <a:rPr lang="es-MX" sz="2800" dirty="0">
                    <a:solidFill>
                      <a:srgbClr val="000000"/>
                    </a:solidFill>
                    <a:latin typeface="Arial"/>
                    <a:ea typeface="Arial"/>
                  </a:rPr>
                  <a:t>
</a:t>
                </a:r>
                <a:endParaRPr dirty="0"/>
              </a:p>
            </p:txBody>
          </p:sp>
        </mc:Choice>
        <mc:Fallback xmlns="">
          <p:sp>
            <p:nvSpPr>
              <p:cNvPr id="87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  <a:blipFill rotWithShape="0">
                <a:blip r:embed="rId3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 El Problema</a:t>
            </a:r>
            <a:endParaRPr b="1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357212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Agradecimientos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24642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Referencias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31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13500"/>
            <a:ext cx="8520120" cy="41427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1200" dirty="0" smtClean="0">
                <a:latin typeface="Book Antiqua" panose="02040602050305030304" pitchFamily="18" charset="0"/>
              </a:rPr>
              <a:t>[</a:t>
            </a:r>
            <a:r>
              <a:rPr lang="en-US" sz="1200" dirty="0">
                <a:latin typeface="Book Antiqua" panose="02040602050305030304" pitchFamily="18" charset="0"/>
              </a:rPr>
              <a:t>1</a:t>
            </a:r>
            <a:r>
              <a:rPr lang="en-US" sz="1200" dirty="0" smtClean="0">
                <a:latin typeface="Book Antiqua" panose="02040602050305030304" pitchFamily="18" charset="0"/>
              </a:rPr>
              <a:t>]  </a:t>
            </a:r>
            <a:r>
              <a:rPr lang="en-US" sz="1200" dirty="0" err="1" smtClean="0">
                <a:latin typeface="Book Antiqua" panose="02040602050305030304" pitchFamily="18" charset="0"/>
              </a:rPr>
              <a:t>Binney</a:t>
            </a:r>
            <a:r>
              <a:rPr lang="en-US" sz="1200" dirty="0" smtClean="0">
                <a:latin typeface="Book Antiqua" panose="02040602050305030304" pitchFamily="18" charset="0"/>
              </a:rPr>
              <a:t> </a:t>
            </a:r>
            <a:r>
              <a:rPr lang="en-US" sz="1200" dirty="0">
                <a:latin typeface="Book Antiqua" panose="02040602050305030304" pitchFamily="18" charset="0"/>
              </a:rPr>
              <a:t>J., Tremaine S.. Galactic Dynamics. Princeton University Press, 1994</a:t>
            </a:r>
            <a:r>
              <a:rPr lang="en-US" sz="1200" dirty="0" smtClean="0">
                <a:latin typeface="Book Antiqua" panose="02040602050305030304" pitchFamily="18" charset="0"/>
              </a:rPr>
              <a:t>.</a:t>
            </a:r>
          </a:p>
          <a:p>
            <a:r>
              <a:rPr lang="it-IT" sz="1200" dirty="0" smtClean="0">
                <a:latin typeface="Book Antiqua" panose="02040602050305030304" pitchFamily="18" charset="0"/>
              </a:rPr>
              <a:t>[</a:t>
            </a:r>
            <a:r>
              <a:rPr lang="it-IT" sz="1200" dirty="0">
                <a:latin typeface="Book Antiqua" panose="02040602050305030304" pitchFamily="18" charset="0"/>
              </a:rPr>
              <a:t>2</a:t>
            </a:r>
            <a:r>
              <a:rPr lang="it-IT" sz="1200" dirty="0" smtClean="0">
                <a:latin typeface="Book Antiqua" panose="02040602050305030304" pitchFamily="18" charset="0"/>
              </a:rPr>
              <a:t>]  R</a:t>
            </a:r>
            <a:r>
              <a:rPr lang="it-IT" sz="1200" dirty="0">
                <a:latin typeface="Book Antiqua" panose="02040602050305030304" pitchFamily="18" charset="0"/>
              </a:rPr>
              <a:t>. Ibata, C. Nipoti, A. Sollima et. al. Do globular clusters possess Dark </a:t>
            </a:r>
            <a:r>
              <a:rPr lang="it-IT" sz="1200" dirty="0" smtClean="0">
                <a:latin typeface="Book Antiqua" panose="02040602050305030304" pitchFamily="18" charset="0"/>
              </a:rPr>
              <a:t>Matter </a:t>
            </a:r>
            <a:r>
              <a:rPr lang="es-CO" sz="1200" dirty="0" smtClean="0">
                <a:latin typeface="Book Antiqua" panose="02040602050305030304" pitchFamily="18" charset="0"/>
              </a:rPr>
              <a:t>halos</a:t>
            </a:r>
            <a:r>
              <a:rPr lang="es-CO" sz="1200" dirty="0">
                <a:latin typeface="Book Antiqua" panose="02040602050305030304" pitchFamily="18" charset="0"/>
              </a:rPr>
              <a:t>?. MNRAS, Ras 2012</a:t>
            </a:r>
            <a:r>
              <a:rPr lang="es-CO" sz="1200" dirty="0" smtClean="0">
                <a:latin typeface="Book Antiqua" panose="02040602050305030304" pitchFamily="18" charset="0"/>
              </a:rPr>
              <a:t>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</a:t>
            </a:r>
            <a:r>
              <a:rPr lang="en-US" sz="1200" dirty="0">
                <a:latin typeface="Book Antiqua" panose="02040602050305030304" pitchFamily="18" charset="0"/>
              </a:rPr>
              <a:t>3</a:t>
            </a:r>
            <a:r>
              <a:rPr lang="en-US" sz="1200" dirty="0" smtClean="0">
                <a:latin typeface="Book Antiqua" panose="02040602050305030304" pitchFamily="18" charset="0"/>
              </a:rPr>
              <a:t>]  P</a:t>
            </a:r>
            <a:r>
              <a:rPr lang="en-US" sz="1200" dirty="0">
                <a:latin typeface="Book Antiqua" panose="02040602050305030304" pitchFamily="18" charset="0"/>
              </a:rPr>
              <a:t>. J. E. Peebles &amp; R. H. </a:t>
            </a:r>
            <a:r>
              <a:rPr lang="en-US" sz="1200" dirty="0" err="1">
                <a:latin typeface="Book Antiqua" panose="02040602050305030304" pitchFamily="18" charset="0"/>
              </a:rPr>
              <a:t>Dicke</a:t>
            </a:r>
            <a:r>
              <a:rPr lang="en-US" sz="1200" dirty="0">
                <a:latin typeface="Book Antiqua" panose="02040602050305030304" pitchFamily="18" charset="0"/>
              </a:rPr>
              <a:t>. Origin of the Globular Star Clusters. The </a:t>
            </a:r>
            <a:r>
              <a:rPr lang="en-US" sz="1200" dirty="0" smtClean="0">
                <a:latin typeface="Book Antiqua" panose="02040602050305030304" pitchFamily="18" charset="0"/>
              </a:rPr>
              <a:t>Astrophysical </a:t>
            </a:r>
            <a:r>
              <a:rPr lang="es-CO" sz="1200" dirty="0" err="1" smtClean="0">
                <a:latin typeface="Book Antiqua" panose="02040602050305030304" pitchFamily="18" charset="0"/>
              </a:rPr>
              <a:t>Journal</a:t>
            </a:r>
            <a:r>
              <a:rPr lang="es-CO" sz="1200" dirty="0">
                <a:latin typeface="Book Antiqua" panose="02040602050305030304" pitchFamily="18" charset="0"/>
              </a:rPr>
              <a:t>, </a:t>
            </a:r>
            <a:r>
              <a:rPr lang="es-CO" sz="1200" dirty="0" err="1">
                <a:latin typeface="Book Antiqua" panose="02040602050305030304" pitchFamily="18" charset="0"/>
              </a:rPr>
              <a:t>December</a:t>
            </a:r>
            <a:r>
              <a:rPr lang="es-CO" sz="1200" dirty="0">
                <a:latin typeface="Book Antiqua" panose="02040602050305030304" pitchFamily="18" charset="0"/>
              </a:rPr>
              <a:t> 1968.</a:t>
            </a:r>
          </a:p>
          <a:p>
            <a:r>
              <a:rPr lang="es-CO" sz="1200" dirty="0" smtClean="0">
                <a:latin typeface="Book Antiqua" panose="02040602050305030304" pitchFamily="18" charset="0"/>
              </a:rPr>
              <a:t>[4]  R</a:t>
            </a:r>
            <a:r>
              <a:rPr lang="es-CO" sz="1200" dirty="0">
                <a:latin typeface="Book Antiqua" panose="02040602050305030304" pitchFamily="18" charset="0"/>
              </a:rPr>
              <a:t>. G. </a:t>
            </a:r>
            <a:r>
              <a:rPr lang="es-CO" sz="1200" dirty="0" err="1">
                <a:latin typeface="Book Antiqua" panose="02040602050305030304" pitchFamily="18" charset="0"/>
              </a:rPr>
              <a:t>Gratton</a:t>
            </a:r>
            <a:r>
              <a:rPr lang="es-CO" sz="1200" dirty="0">
                <a:latin typeface="Book Antiqua" panose="02040602050305030304" pitchFamily="18" charset="0"/>
              </a:rPr>
              <a:t>, E. Carreta, A. </a:t>
            </a:r>
            <a:r>
              <a:rPr lang="es-CO" sz="1200" dirty="0" err="1">
                <a:latin typeface="Book Antiqua" panose="02040602050305030304" pitchFamily="18" charset="0"/>
              </a:rPr>
              <a:t>Bragaglia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Multiple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populations</a:t>
            </a:r>
            <a:r>
              <a:rPr lang="es-CO" sz="1200" dirty="0">
                <a:latin typeface="Book Antiqua" panose="02040602050305030304" pitchFamily="18" charset="0"/>
              </a:rPr>
              <a:t> in Globular </a:t>
            </a:r>
            <a:r>
              <a:rPr lang="es-CO" sz="1200" dirty="0" err="1" smtClean="0">
                <a:latin typeface="Book Antiqua" panose="02040602050305030304" pitchFamily="18" charset="0"/>
              </a:rPr>
              <a:t>Clusters</a:t>
            </a:r>
            <a:r>
              <a:rPr lang="es-CO" sz="1200" dirty="0" smtClean="0">
                <a:latin typeface="Book Antiqua" panose="02040602050305030304" pitchFamily="18" charset="0"/>
              </a:rPr>
              <a:t>. </a:t>
            </a:r>
            <a:r>
              <a:rPr lang="en-US" sz="1200" dirty="0" smtClean="0">
                <a:latin typeface="Book Antiqua" panose="02040602050305030304" pitchFamily="18" charset="0"/>
              </a:rPr>
              <a:t>The </a:t>
            </a:r>
            <a:r>
              <a:rPr lang="en-US" sz="1200" dirty="0">
                <a:latin typeface="Book Antiqua" panose="02040602050305030304" pitchFamily="18" charset="0"/>
              </a:rPr>
              <a:t>Astronomy and Astrophysics Review, 2012.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[5]  Richard </a:t>
            </a:r>
            <a:r>
              <a:rPr lang="en-US" sz="1200" dirty="0">
                <a:latin typeface="Book Antiqua" panose="02040602050305030304" pitchFamily="18" charset="0"/>
              </a:rPr>
              <a:t>B. Larson. Globular Clusters as Fossils of Galaxy Formation. Yale </a:t>
            </a:r>
            <a:r>
              <a:rPr lang="en-US" sz="1200" dirty="0" smtClean="0">
                <a:latin typeface="Book Antiqua" panose="02040602050305030304" pitchFamily="18" charset="0"/>
              </a:rPr>
              <a:t>Astronomy </a:t>
            </a:r>
            <a:r>
              <a:rPr lang="es-CO" sz="1200" dirty="0" err="1" smtClean="0">
                <a:latin typeface="Book Antiqua" panose="02040602050305030304" pitchFamily="18" charset="0"/>
              </a:rPr>
              <a:t>Department</a:t>
            </a:r>
            <a:r>
              <a:rPr lang="es-CO" sz="1200" dirty="0" smtClean="0">
                <a:latin typeface="Book Antiqua" panose="02040602050305030304" pitchFamily="18" charset="0"/>
              </a:rPr>
              <a:t>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[6]  A</a:t>
            </a:r>
            <a:r>
              <a:rPr lang="en-US" sz="1200" dirty="0">
                <a:latin typeface="Book Antiqua" panose="02040602050305030304" pitchFamily="18" charset="0"/>
              </a:rPr>
              <a:t>. </a:t>
            </a:r>
            <a:r>
              <a:rPr lang="en-US" sz="1200" dirty="0" err="1">
                <a:latin typeface="Book Antiqua" panose="02040602050305030304" pitchFamily="18" charset="0"/>
              </a:rPr>
              <a:t>Klypin</a:t>
            </a:r>
            <a:r>
              <a:rPr lang="en-US" sz="1200" dirty="0">
                <a:latin typeface="Book Antiqua" panose="02040602050305030304" pitchFamily="18" charset="0"/>
              </a:rPr>
              <a:t> , A. V. </a:t>
            </a:r>
            <a:r>
              <a:rPr lang="en-US" sz="1200" dirty="0" err="1">
                <a:latin typeface="Book Antiqua" panose="02040602050305030304" pitchFamily="18" charset="0"/>
              </a:rPr>
              <a:t>Kravtsov</a:t>
            </a:r>
            <a:r>
              <a:rPr lang="en-US" sz="1200" dirty="0">
                <a:latin typeface="Book Antiqua" panose="02040602050305030304" pitchFamily="18" charset="0"/>
              </a:rPr>
              <a:t> et. al. Where Are the Missing Galactic Satellites? </a:t>
            </a:r>
            <a:r>
              <a:rPr lang="en-US" sz="1200" dirty="0" smtClean="0">
                <a:latin typeface="Book Antiqua" panose="02040602050305030304" pitchFamily="18" charset="0"/>
              </a:rPr>
              <a:t>The </a:t>
            </a:r>
            <a:r>
              <a:rPr lang="es-CO" sz="1200" dirty="0" smtClean="0">
                <a:latin typeface="Book Antiqua" panose="02040602050305030304" pitchFamily="18" charset="0"/>
              </a:rPr>
              <a:t>American </a:t>
            </a:r>
            <a:r>
              <a:rPr lang="es-CO" sz="1200" dirty="0" err="1">
                <a:latin typeface="Book Antiqua" panose="02040602050305030304" pitchFamily="18" charset="0"/>
              </a:rPr>
              <a:t>Astronomical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Society</a:t>
            </a:r>
            <a:r>
              <a:rPr lang="es-CO" sz="1200" dirty="0">
                <a:latin typeface="Book Antiqua" panose="02040602050305030304" pitchFamily="18" charset="0"/>
              </a:rPr>
              <a:t>, 1999.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[7]  S. </a:t>
            </a:r>
            <a:r>
              <a:rPr lang="en-US" sz="1200" dirty="0">
                <a:latin typeface="Book Antiqua" panose="02040602050305030304" pitchFamily="18" charset="0"/>
              </a:rPr>
              <a:t>M. Fall &amp; M. J. Rees. A theory for the origin of Globular Clusters The </a:t>
            </a:r>
            <a:r>
              <a:rPr lang="en-US" sz="1200" dirty="0" smtClean="0">
                <a:latin typeface="Book Antiqua" panose="02040602050305030304" pitchFamily="18" charset="0"/>
              </a:rPr>
              <a:t>Astrophysical </a:t>
            </a:r>
            <a:r>
              <a:rPr lang="es-CO" sz="1200" dirty="0" err="1" smtClean="0">
                <a:latin typeface="Book Antiqua" panose="02040602050305030304" pitchFamily="18" charset="0"/>
              </a:rPr>
              <a:t>Journal</a:t>
            </a:r>
            <a:r>
              <a:rPr lang="es-CO" sz="1200" dirty="0">
                <a:latin typeface="Book Antiqua" panose="02040602050305030304" pitchFamily="18" charset="0"/>
              </a:rPr>
              <a:t>, 298: 18-26, 1985.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</a:t>
            </a:r>
            <a:r>
              <a:rPr lang="en-US" sz="1200" dirty="0">
                <a:latin typeface="Book Antiqua" panose="02040602050305030304" pitchFamily="18" charset="0"/>
              </a:rPr>
              <a:t>8</a:t>
            </a:r>
            <a:r>
              <a:rPr lang="en-US" sz="1200" dirty="0" smtClean="0">
                <a:latin typeface="Book Antiqua" panose="02040602050305030304" pitchFamily="18" charset="0"/>
              </a:rPr>
              <a:t>]  C</a:t>
            </a:r>
            <a:r>
              <a:rPr lang="en-US" sz="1200" dirty="0">
                <a:latin typeface="Book Antiqua" panose="02040602050305030304" pitchFamily="18" charset="0"/>
              </a:rPr>
              <a:t>. Conroy, A. Loeb &amp; D. </a:t>
            </a:r>
            <a:r>
              <a:rPr lang="en-US" sz="1200" dirty="0" err="1">
                <a:latin typeface="Book Antiqua" panose="02040602050305030304" pitchFamily="18" charset="0"/>
              </a:rPr>
              <a:t>Spergel</a:t>
            </a:r>
            <a:r>
              <a:rPr lang="en-US" sz="1200" dirty="0">
                <a:latin typeface="Book Antiqua" panose="02040602050305030304" pitchFamily="18" charset="0"/>
              </a:rPr>
              <a:t> Evidence Against Dark Matter Halos </a:t>
            </a:r>
            <a:r>
              <a:rPr lang="en-US" sz="1200" dirty="0" smtClean="0">
                <a:latin typeface="Book Antiqua" panose="02040602050305030304" pitchFamily="18" charset="0"/>
              </a:rPr>
              <a:t>Surrounding the </a:t>
            </a:r>
            <a:r>
              <a:rPr lang="en-US" sz="1200" dirty="0">
                <a:latin typeface="Book Antiqua" panose="02040602050305030304" pitchFamily="18" charset="0"/>
              </a:rPr>
              <a:t>Globular Clusters MGC1 and NGC 2419 The Astrophysical Journal, </a:t>
            </a:r>
            <a:r>
              <a:rPr lang="en-US" sz="1200" dirty="0" smtClean="0">
                <a:latin typeface="Book Antiqua" panose="02040602050305030304" pitchFamily="18" charset="0"/>
              </a:rPr>
              <a:t>October </a:t>
            </a:r>
            <a:r>
              <a:rPr lang="es-CO" sz="1200" dirty="0" smtClean="0">
                <a:latin typeface="Book Antiqua" panose="02040602050305030304" pitchFamily="18" charset="0"/>
              </a:rPr>
              <a:t>11th </a:t>
            </a:r>
            <a:r>
              <a:rPr lang="es-CO" sz="1200" dirty="0">
                <a:latin typeface="Book Antiqua" panose="02040602050305030304" pitchFamily="18" charset="0"/>
              </a:rPr>
              <a:t>2009.</a:t>
            </a:r>
          </a:p>
          <a:p>
            <a:r>
              <a:rPr lang="it-IT" sz="1200" dirty="0" smtClean="0">
                <a:latin typeface="Book Antiqua" panose="02040602050305030304" pitchFamily="18" charset="0"/>
              </a:rPr>
              <a:t>[9]  V</a:t>
            </a:r>
            <a:r>
              <a:rPr lang="it-IT" sz="1200" dirty="0">
                <a:latin typeface="Book Antiqua" panose="02040602050305030304" pitchFamily="18" charset="0"/>
              </a:rPr>
              <a:t>. Guglielmo, N. Amoruso, A. Colombo Velocity dispersion in Elliptical </a:t>
            </a:r>
            <a:r>
              <a:rPr lang="it-IT" sz="1200" dirty="0" smtClean="0">
                <a:latin typeface="Book Antiqua" panose="02040602050305030304" pitchFamily="18" charset="0"/>
              </a:rPr>
              <a:t>Galaxies </a:t>
            </a:r>
            <a:r>
              <a:rPr lang="en-US" sz="1200" dirty="0" smtClean="0">
                <a:latin typeface="Book Antiqua" panose="02040602050305030304" pitchFamily="18" charset="0"/>
              </a:rPr>
              <a:t>The </a:t>
            </a:r>
            <a:r>
              <a:rPr lang="en-US" sz="1200" dirty="0">
                <a:latin typeface="Book Antiqua" panose="02040602050305030304" pitchFamily="18" charset="0"/>
              </a:rPr>
              <a:t>Sky as a laboratory, 2009.</a:t>
            </a:r>
          </a:p>
          <a:p>
            <a:r>
              <a:rPr lang="en-US" sz="1200" dirty="0">
                <a:latin typeface="Book Antiqua" panose="02040602050305030304" pitchFamily="18" charset="0"/>
              </a:rPr>
              <a:t>[</a:t>
            </a:r>
            <a:r>
              <a:rPr lang="en-US" sz="1200" dirty="0" smtClean="0">
                <a:latin typeface="Book Antiqua" panose="02040602050305030304" pitchFamily="18" charset="0"/>
              </a:rPr>
              <a:t>10]  Lars </a:t>
            </a:r>
            <a:r>
              <a:rPr lang="en-US" sz="1200" dirty="0" err="1">
                <a:latin typeface="Book Antiqua" panose="02040602050305030304" pitchFamily="18" charset="0"/>
              </a:rPr>
              <a:t>Hernquist</a:t>
            </a:r>
            <a:r>
              <a:rPr lang="en-US" sz="1200" dirty="0">
                <a:latin typeface="Book Antiqua" panose="02040602050305030304" pitchFamily="18" charset="0"/>
              </a:rPr>
              <a:t> An analytical model for spherical galaxies and bulges </a:t>
            </a:r>
            <a:r>
              <a:rPr lang="en-US" sz="1200" dirty="0" err="1">
                <a:latin typeface="Book Antiqua" panose="02040602050305030304" pitchFamily="18" charset="0"/>
              </a:rPr>
              <a:t>ApJ</a:t>
            </a:r>
            <a:r>
              <a:rPr lang="en-US" sz="1200" dirty="0">
                <a:latin typeface="Book Antiqua" panose="02040602050305030304" pitchFamily="18" charset="0"/>
              </a:rPr>
              <a:t>, </a:t>
            </a:r>
            <a:r>
              <a:rPr lang="en-US" sz="1200" dirty="0" smtClean="0">
                <a:latin typeface="Book Antiqua" panose="02040602050305030304" pitchFamily="18" charset="0"/>
              </a:rPr>
              <a:t>356:359- </a:t>
            </a:r>
            <a:r>
              <a:rPr lang="es-CO" sz="1200" dirty="0" smtClean="0">
                <a:latin typeface="Book Antiqua" panose="02040602050305030304" pitchFamily="18" charset="0"/>
              </a:rPr>
              <a:t>364</a:t>
            </a:r>
            <a:r>
              <a:rPr lang="es-CO" sz="1200" dirty="0">
                <a:latin typeface="Book Antiqua" panose="02040602050305030304" pitchFamily="18" charset="0"/>
              </a:rPr>
              <a:t>, 1990 June 20</a:t>
            </a:r>
            <a:r>
              <a:rPr lang="es-CO" sz="1200" dirty="0" smtClean="0">
                <a:latin typeface="Book Antiqua" panose="02040602050305030304" pitchFamily="18" charset="0"/>
              </a:rPr>
              <a:t>.</a:t>
            </a:r>
          </a:p>
          <a:p>
            <a:r>
              <a:rPr lang="es-CO" sz="1200" dirty="0" smtClean="0">
                <a:latin typeface="Book Antiqua" panose="02040602050305030304" pitchFamily="18" charset="0"/>
              </a:rPr>
              <a:t>[11]  </a:t>
            </a:r>
            <a:r>
              <a:rPr lang="es-CO" sz="1200" dirty="0" err="1" smtClean="0">
                <a:latin typeface="Book Antiqua" panose="02040602050305030304" pitchFamily="18" charset="0"/>
              </a:rPr>
              <a:t>Portegies</a:t>
            </a:r>
            <a:r>
              <a:rPr lang="es-CO" sz="1200" dirty="0" smtClean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Zwart</a:t>
            </a:r>
            <a:r>
              <a:rPr lang="es-CO" sz="1200" dirty="0">
                <a:latin typeface="Book Antiqua" panose="02040602050305030304" pitchFamily="18" charset="0"/>
              </a:rPr>
              <a:t>, </a:t>
            </a:r>
            <a:r>
              <a:rPr lang="es-CO" sz="1200" dirty="0" err="1">
                <a:latin typeface="Book Antiqua" panose="02040602050305030304" pitchFamily="18" charset="0"/>
              </a:rPr>
              <a:t>Simon</a:t>
            </a:r>
            <a:r>
              <a:rPr lang="es-CO" sz="1200" dirty="0">
                <a:latin typeface="Book Antiqua" panose="02040602050305030304" pitchFamily="18" charset="0"/>
              </a:rPr>
              <a:t>; </a:t>
            </a:r>
            <a:r>
              <a:rPr lang="es-CO" sz="1200" dirty="0" err="1">
                <a:latin typeface="Book Antiqua" panose="02040602050305030304" pitchFamily="18" charset="0"/>
              </a:rPr>
              <a:t>McMillan</a:t>
            </a:r>
            <a:r>
              <a:rPr lang="es-CO" sz="1200" dirty="0">
                <a:latin typeface="Book Antiqua" panose="02040602050305030304" pitchFamily="18" charset="0"/>
              </a:rPr>
              <a:t>, Stephen L. W.; </a:t>
            </a:r>
            <a:r>
              <a:rPr lang="es-CO" sz="1200" dirty="0" err="1">
                <a:latin typeface="Book Antiqua" panose="02040602050305030304" pitchFamily="18" charset="0"/>
              </a:rPr>
              <a:t>Gieles</a:t>
            </a:r>
            <a:r>
              <a:rPr lang="es-CO" sz="1200" dirty="0">
                <a:latin typeface="Book Antiqua" panose="02040602050305030304" pitchFamily="18" charset="0"/>
              </a:rPr>
              <a:t>, Mark. Young </a:t>
            </a:r>
            <a:r>
              <a:rPr lang="es-CO" sz="1200" dirty="0" err="1" smtClean="0">
                <a:latin typeface="Book Antiqua" panose="02040602050305030304" pitchFamily="18" charset="0"/>
              </a:rPr>
              <a:t>Massive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n-US" sz="1200" dirty="0" smtClean="0">
                <a:latin typeface="Book Antiqua" panose="02040602050305030304" pitchFamily="18" charset="0"/>
              </a:rPr>
              <a:t>Star </a:t>
            </a:r>
            <a:r>
              <a:rPr lang="en-US" sz="1200" dirty="0">
                <a:latin typeface="Book Antiqua" panose="02040602050305030304" pitchFamily="18" charset="0"/>
              </a:rPr>
              <a:t>Clusters Annual Review of Astronomy and Astrophysics, vol. 48, p.431-493.</a:t>
            </a:r>
          </a:p>
          <a:p>
            <a:r>
              <a:rPr lang="es-CO" sz="1200" dirty="0" smtClean="0">
                <a:latin typeface="Book Antiqua" panose="02040602050305030304" pitchFamily="18" charset="0"/>
              </a:rPr>
              <a:t>[12</a:t>
            </a:r>
            <a:r>
              <a:rPr lang="es-CO" sz="1200" dirty="0">
                <a:latin typeface="Book Antiqua" panose="02040602050305030304" pitchFamily="18" charset="0"/>
              </a:rPr>
              <a:t>] </a:t>
            </a:r>
            <a:r>
              <a:rPr lang="es-CO" sz="1200" dirty="0" smtClean="0">
                <a:latin typeface="Book Antiqua" panose="02040602050305030304" pitchFamily="18" charset="0"/>
              </a:rPr>
              <a:t> Da </a:t>
            </a:r>
            <a:r>
              <a:rPr lang="es-CO" sz="1200" dirty="0">
                <a:latin typeface="Book Antiqua" panose="02040602050305030304" pitchFamily="18" charset="0"/>
              </a:rPr>
              <a:t>Costa, G. S. &amp; Coleman, Matthew G. A </a:t>
            </a:r>
            <a:r>
              <a:rPr lang="es-CO" sz="1200" dirty="0" err="1">
                <a:latin typeface="Book Antiqua" panose="02040602050305030304" pitchFamily="18" charset="0"/>
              </a:rPr>
              <a:t>Spectroscopic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Survey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for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 smtClean="0">
                <a:latin typeface="Book Antiqua" panose="02040602050305030304" pitchFamily="18" charset="0"/>
              </a:rPr>
              <a:t>Omerga</a:t>
            </a:r>
            <a:r>
              <a:rPr lang="es-CO" sz="1200" dirty="0" smtClean="0">
                <a:latin typeface="Book Antiqua" panose="02040602050305030304" pitchFamily="18" charset="0"/>
              </a:rPr>
              <a:t> </a:t>
            </a:r>
            <a:r>
              <a:rPr lang="es-CO" sz="1200" dirty="0" err="1" smtClean="0">
                <a:latin typeface="Book Antiqua" panose="02040602050305030304" pitchFamily="18" charset="0"/>
              </a:rPr>
              <a:t>Centauri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n-US" sz="1200" dirty="0" smtClean="0">
                <a:latin typeface="Book Antiqua" panose="02040602050305030304" pitchFamily="18" charset="0"/>
              </a:rPr>
              <a:t>Members </a:t>
            </a:r>
            <a:r>
              <a:rPr lang="en-US" sz="1200" dirty="0">
                <a:latin typeface="Book Antiqua" panose="02040602050305030304" pitchFamily="18" charset="0"/>
              </a:rPr>
              <a:t>at and beyond the Cluster Tidal Radius The Astronomical Journal, </a:t>
            </a:r>
            <a:r>
              <a:rPr lang="en-US" sz="1200" dirty="0" smtClean="0">
                <a:latin typeface="Book Antiqua" panose="02040602050305030304" pitchFamily="18" charset="0"/>
              </a:rPr>
              <a:t>Volume 136</a:t>
            </a:r>
            <a:r>
              <a:rPr lang="en-US" sz="1200" dirty="0">
                <a:latin typeface="Book Antiqua" panose="02040602050305030304" pitchFamily="18" charset="0"/>
              </a:rPr>
              <a:t>, Issue 1, pp. 506-517 (2008</a:t>
            </a:r>
            <a:r>
              <a:rPr lang="en-US" sz="1200" dirty="0" smtClean="0">
                <a:latin typeface="Book Antiqua" panose="02040602050305030304" pitchFamily="18" charset="0"/>
              </a:rPr>
              <a:t>).</a:t>
            </a:r>
          </a:p>
          <a:p>
            <a:r>
              <a:rPr lang="en-US" sz="1200" dirty="0" smtClean="0">
                <a:latin typeface="Book Antiqua" panose="02040602050305030304" pitchFamily="18" charset="0"/>
              </a:rPr>
              <a:t>[13]  Merritt</a:t>
            </a:r>
            <a:r>
              <a:rPr lang="en-US" sz="1200" dirty="0">
                <a:latin typeface="Book Antiqua" panose="02040602050305030304" pitchFamily="18" charset="0"/>
              </a:rPr>
              <a:t>, David ; </a:t>
            </a:r>
            <a:r>
              <a:rPr lang="en-US" sz="1200" dirty="0" err="1">
                <a:latin typeface="Book Antiqua" panose="02040602050305030304" pitchFamily="18" charset="0"/>
              </a:rPr>
              <a:t>Meylan</a:t>
            </a:r>
            <a:r>
              <a:rPr lang="en-US" sz="1200" dirty="0">
                <a:latin typeface="Book Antiqua" panose="02040602050305030304" pitchFamily="18" charset="0"/>
              </a:rPr>
              <a:t>, Georges &amp; Mayor, Michel. The stellar dynamics of </a:t>
            </a:r>
            <a:r>
              <a:rPr lang="en-US" sz="1200" dirty="0">
                <a:latin typeface="Book Antiqua" panose="02040602050305030304" pitchFamily="18" charset="0"/>
              </a:rPr>
              <a:t>O</a:t>
            </a:r>
            <a:r>
              <a:rPr lang="en-US" sz="1200" dirty="0" smtClean="0">
                <a:latin typeface="Book Antiqua" panose="02040602050305030304" pitchFamily="18" charset="0"/>
              </a:rPr>
              <a:t>mega </a:t>
            </a:r>
            <a:r>
              <a:rPr lang="es-CO" sz="1200" dirty="0" err="1">
                <a:latin typeface="Book Antiqua" panose="02040602050305030304" pitchFamily="18" charset="0"/>
              </a:rPr>
              <a:t>C</a:t>
            </a:r>
            <a:r>
              <a:rPr lang="es-CO" sz="1200" dirty="0" err="1" smtClean="0">
                <a:latin typeface="Book Antiqua" panose="02040602050305030304" pitchFamily="18" charset="0"/>
              </a:rPr>
              <a:t>entauri</a:t>
            </a:r>
            <a:r>
              <a:rPr lang="es-CO" sz="1200" dirty="0" smtClean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Astronomical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Journal</a:t>
            </a:r>
            <a:r>
              <a:rPr lang="es-CO" sz="1200" dirty="0">
                <a:latin typeface="Book Antiqua" panose="02040602050305030304" pitchFamily="18" charset="0"/>
              </a:rPr>
              <a:t> v.114, p. 1074-1086 (1997).</a:t>
            </a:r>
          </a:p>
          <a:p>
            <a:r>
              <a:rPr lang="es-CO" sz="1200" dirty="0" smtClean="0">
                <a:latin typeface="Book Antiqua" panose="02040602050305030304" pitchFamily="18" charset="0"/>
              </a:rPr>
              <a:t>[14]  </a:t>
            </a:r>
            <a:r>
              <a:rPr lang="es-CO" sz="1200" dirty="0">
                <a:latin typeface="Book Antiqua" panose="02040602050305030304" pitchFamily="18" charset="0"/>
              </a:rPr>
              <a:t>Noyola, Eva; </a:t>
            </a:r>
            <a:r>
              <a:rPr lang="es-CO" sz="1200" dirty="0" err="1">
                <a:latin typeface="Book Antiqua" panose="02040602050305030304" pitchFamily="18" charset="0"/>
              </a:rPr>
              <a:t>Gebhardt</a:t>
            </a:r>
            <a:r>
              <a:rPr lang="es-CO" sz="1200" dirty="0">
                <a:latin typeface="Book Antiqua" panose="02040602050305030304" pitchFamily="18" charset="0"/>
              </a:rPr>
              <a:t>, Karl. et al. </a:t>
            </a:r>
            <a:r>
              <a:rPr lang="es-CO" sz="1200" dirty="0" err="1">
                <a:latin typeface="Book Antiqua" panose="02040602050305030304" pitchFamily="18" charset="0"/>
              </a:rPr>
              <a:t>Very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Large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Telescope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Kinematics</a:t>
            </a:r>
            <a:r>
              <a:rPr lang="es-CO" sz="1200" dirty="0">
                <a:latin typeface="Book Antiqua" panose="02040602050305030304" pitchFamily="18" charset="0"/>
              </a:rPr>
              <a:t> </a:t>
            </a:r>
            <a:r>
              <a:rPr lang="es-CO" sz="1200" dirty="0" err="1">
                <a:latin typeface="Book Antiqua" panose="02040602050305030304" pitchFamily="18" charset="0"/>
              </a:rPr>
              <a:t>for</a:t>
            </a:r>
            <a:r>
              <a:rPr lang="es-CO" sz="1200" dirty="0">
                <a:latin typeface="Book Antiqua" panose="02040602050305030304" pitchFamily="18" charset="0"/>
              </a:rPr>
              <a:t> Omega</a:t>
            </a:r>
          </a:p>
          <a:p>
            <a:r>
              <a:rPr lang="en-US" sz="1200" dirty="0">
                <a:latin typeface="Book Antiqua" panose="02040602050305030304" pitchFamily="18" charset="0"/>
              </a:rPr>
              <a:t>Centauri: Further Support for a Central Black Hole</a:t>
            </a:r>
            <a:endParaRPr sz="1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524"/>
            <a:ext cx="9143640" cy="6857729"/>
          </a:xfrm>
          <a:prstGeom prst="rect">
            <a:avLst/>
          </a:prstGeom>
        </p:spPr>
      </p:pic>
      <p:sp>
        <p:nvSpPr>
          <p:cNvPr id="159" name="TextShape 1"/>
          <p:cNvSpPr txBox="1"/>
          <p:nvPr/>
        </p:nvSpPr>
        <p:spPr>
          <a:xfrm>
            <a:off x="311760" y="38456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200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Gracias por su atención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EBDE8B9-E15D-4BA3-9402-3C2661DE8682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6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Escenario y Contexto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Cúmulos </a:t>
            </a: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Globulares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400" y="999894"/>
            <a:ext cx="8555198" cy="89055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" y="2136076"/>
            <a:ext cx="9144000" cy="3007424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711769" y="4673354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7199830" y="-7591"/>
            <a:ext cx="1944170" cy="40943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1500" b="1" i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Escenario y contexto</a:t>
            </a:r>
            <a:endParaRPr sz="15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3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Distribución local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0" name="Imagen 1"/>
          <p:cNvPicPr/>
          <p:nvPr/>
        </p:nvPicPr>
        <p:blipFill>
          <a:blip r:embed="rId3"/>
          <a:stretch>
            <a:fillRect/>
          </a:stretch>
        </p:blipFill>
        <p:spPr>
          <a:xfrm>
            <a:off x="3729519" y="1078787"/>
            <a:ext cx="5414481" cy="407186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311760" y="1633590"/>
            <a:ext cx="2112941" cy="3143893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7199830" y="-7591"/>
            <a:ext cx="1944170" cy="40943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1500" b="1" i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Escenario y contexto</a:t>
            </a:r>
            <a:endParaRPr sz="1500" b="1" i="1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Órbitas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1078788"/>
            <a:ext cx="4383530" cy="3698696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53" y="925914"/>
            <a:ext cx="3996647" cy="4217586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7199830" y="-7591"/>
            <a:ext cx="1944170" cy="40943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1500" b="1" i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Escenario y contexto</a:t>
            </a:r>
            <a:endParaRPr sz="15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62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Shape 1"/>
              <p:cNvSpPr txBox="1"/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2800" b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3.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s-MX" sz="2800" b="1" dirty="0" smtClean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Centauri</a:t>
                </a:r>
                <a:endParaRPr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  <a:blipFill rotWithShape="0">
                <a:blip r:embed="rId3"/>
                <a:stretch>
                  <a:fillRect t="-3191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Shape 2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311760" y="1152360"/>
            <a:ext cx="2872800" cy="37170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95" name="Imagen 1"/>
          <p:cNvPicPr/>
          <p:nvPr/>
        </p:nvPicPr>
        <p:blipFill>
          <a:blip r:embed="rId4"/>
          <a:stretch>
            <a:fillRect/>
          </a:stretch>
        </p:blipFill>
        <p:spPr>
          <a:xfrm>
            <a:off x="4284324" y="883578"/>
            <a:ext cx="4859676" cy="4259742"/>
          </a:xfrm>
          <a:prstGeom prst="rect">
            <a:avLst/>
          </a:prstGeom>
          <a:ln>
            <a:noFill/>
          </a:ln>
        </p:spPr>
      </p:pic>
      <p:sp>
        <p:nvSpPr>
          <p:cNvPr id="8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94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34C8F628-FCA9-453B-87C9-218BB1A34674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Shape 1"/>
              <p:cNvSpPr txBox="1"/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24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V</a:t>
                </a:r>
                <a14:m>
                  <m:oMath xmlns:m="http://schemas.openxmlformats.org/officeDocument/2006/math"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𝐚𝐥𝐨𝐫𝐞𝐬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𝐫𝐞𝐩𝐨𝐫𝐭𝐚𝐝𝐨𝐬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𝐝𝐞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𝐥𝐚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𝐦𝐚𝐬𝐚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𝐝𝐞</m:t>
                    </m:r>
                    <m:r>
                      <a:rPr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s-MX" sz="2400" b="1" dirty="0" smtClean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MX" sz="24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Centauri</a:t>
                </a:r>
                <a:endParaRPr sz="2400" b="1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9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  <a:blipFill rotWithShape="0"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Shape 2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311760" y="1152360"/>
            <a:ext cx="2872800" cy="37170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8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94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34C8F628-FCA9-453B-87C9-218BB1A34674}" type="slidenum">
              <a:rPr lang="es-MX" sz="1400">
                <a:latin typeface="Arial"/>
                <a:ea typeface="Arial"/>
              </a:rPr>
              <a:t>9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664695"/>
                  </p:ext>
                </p:extLst>
              </p:nvPr>
            </p:nvGraphicFramePr>
            <p:xfrm>
              <a:off x="1513725" y="1531800"/>
              <a:ext cx="6096000" cy="334448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Artículo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Masa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CO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)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Mandushev et al. 1991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Pryor &amp; Meylan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Meylan et al. 1995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Majewski et al. 2000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Van de Ven et al. 2006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Cassini et al. 2009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Valcarce</a:t>
                          </a:r>
                          <a:r>
                            <a:rPr lang="es-CO" baseline="0" dirty="0" smtClean="0">
                              <a:latin typeface="Book Antiqua" panose="02040602050305030304" pitchFamily="18" charset="0"/>
                            </a:rPr>
                            <a:t> &amp; Catelan 2001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Jalali</a:t>
                          </a:r>
                          <a:r>
                            <a:rPr lang="es-CO" baseline="0" dirty="0" smtClean="0">
                              <a:latin typeface="Book Antiqua" panose="02040602050305030304" pitchFamily="18" charset="0"/>
                            </a:rPr>
                            <a:t> et al. 2011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664695"/>
                  </p:ext>
                </p:extLst>
              </p:nvPr>
            </p:nvGraphicFramePr>
            <p:xfrm>
              <a:off x="1513725" y="1531800"/>
              <a:ext cx="6096000" cy="334448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3048000"/>
                    <a:gridCol w="3048000"/>
                  </a:tblGrid>
                  <a:tr h="377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Artículo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8065" r="-1200" b="-8112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Mandushev et al. 1991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109836" r="-1200" b="-7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Pryor &amp; Meylan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209836" r="-1200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Meylan et al. 1995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309836" r="-1200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Majewski et al. 2000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409836" r="-1200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Van de Ven et al. 2006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518333" r="-1200" b="-3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Cassini et al. 2009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608197" r="-1200" b="-2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Valcarce</a:t>
                          </a:r>
                          <a:r>
                            <a:rPr lang="es-CO" baseline="0" dirty="0" smtClean="0">
                              <a:latin typeface="Book Antiqua" panose="02040602050305030304" pitchFamily="18" charset="0"/>
                            </a:rPr>
                            <a:t> &amp; Catelan 2001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708197" r="-1200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Jalali</a:t>
                          </a:r>
                          <a:r>
                            <a:rPr lang="es-CO" baseline="0" dirty="0" smtClean="0">
                              <a:latin typeface="Book Antiqua" panose="02040602050305030304" pitchFamily="18" charset="0"/>
                            </a:rPr>
                            <a:t> et al. 2011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3000" t="-808197" r="-1200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Shape 2"/>
              <p:cNvSpPr txBox="1"/>
              <p:nvPr/>
            </p:nvSpPr>
            <p:spPr>
              <a:xfrm>
                <a:off x="7942641" y="7560"/>
                <a:ext cx="1194157" cy="409439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s-MX" sz="15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s-CO" sz="15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500" b="1" i="1" dirty="0" err="1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Centauri</a:t>
                </a:r>
                <a:endParaRPr sz="1500" b="1" i="1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41" y="7560"/>
                <a:ext cx="1194157" cy="409439"/>
              </a:xfrm>
              <a:prstGeom prst="rect">
                <a:avLst/>
              </a:prstGeom>
              <a:blipFill rotWithShape="0"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251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997</Words>
  <Application>Microsoft Office PowerPoint</Application>
  <PresentationFormat>Presentación en pantalla (16:9)</PresentationFormat>
  <Paragraphs>269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Cambria Math</vt:lpstr>
      <vt:lpstr>Crimson Text</vt:lpstr>
      <vt:lpstr>DejaVu Sans</vt:lpstr>
      <vt:lpstr>StarSymbol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Manuel Espejo Salcedo</cp:lastModifiedBy>
  <cp:revision>44</cp:revision>
  <dcterms:modified xsi:type="dcterms:W3CDTF">2016-05-23T20:45:29Z</dcterms:modified>
</cp:coreProperties>
</file>